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266" r:id="rId3"/>
    <p:sldId id="267" r:id="rId4"/>
    <p:sldId id="268" r:id="rId5"/>
    <p:sldId id="265" r:id="rId6"/>
    <p:sldId id="269" r:id="rId7"/>
    <p:sldId id="270" r:id="rId8"/>
    <p:sldId id="271" r:id="rId9"/>
    <p:sldId id="273" r:id="rId10"/>
    <p:sldId id="274" r:id="rId11"/>
    <p:sldId id="275" r:id="rId12"/>
    <p:sldId id="272" r:id="rId13"/>
    <p:sldId id="30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03" r:id="rId24"/>
    <p:sldId id="261" r:id="rId25"/>
    <p:sldId id="285" r:id="rId26"/>
    <p:sldId id="286" r:id="rId27"/>
    <p:sldId id="292" r:id="rId28"/>
    <p:sldId id="287" r:id="rId29"/>
    <p:sldId id="288" r:id="rId30"/>
    <p:sldId id="289" r:id="rId31"/>
    <p:sldId id="290" r:id="rId32"/>
    <p:sldId id="291" r:id="rId33"/>
    <p:sldId id="262" r:id="rId34"/>
    <p:sldId id="302" r:id="rId35"/>
    <p:sldId id="293" r:id="rId36"/>
    <p:sldId id="305" r:id="rId37"/>
    <p:sldId id="306" r:id="rId38"/>
    <p:sldId id="307" r:id="rId39"/>
    <p:sldId id="296" r:id="rId40"/>
    <p:sldId id="294" r:id="rId41"/>
    <p:sldId id="295" r:id="rId42"/>
    <p:sldId id="297" r:id="rId43"/>
    <p:sldId id="298" r:id="rId44"/>
    <p:sldId id="299" r:id="rId45"/>
    <p:sldId id="263" r:id="rId46"/>
    <p:sldId id="264" r:id="rId47"/>
    <p:sldId id="300" r:id="rId48"/>
    <p:sldId id="301" r:id="rId49"/>
    <p:sldId id="257" r:id="rId50"/>
    <p:sldId id="258" r:id="rId51"/>
    <p:sldId id="354" r:id="rId52"/>
    <p:sldId id="259" r:id="rId53"/>
    <p:sldId id="326" r:id="rId54"/>
    <p:sldId id="327" r:id="rId55"/>
    <p:sldId id="328" r:id="rId56"/>
    <p:sldId id="329" r:id="rId57"/>
    <p:sldId id="353" r:id="rId58"/>
    <p:sldId id="330" r:id="rId59"/>
    <p:sldId id="356" r:id="rId60"/>
    <p:sldId id="332" r:id="rId61"/>
    <p:sldId id="324" r:id="rId62"/>
    <p:sldId id="325" r:id="rId63"/>
    <p:sldId id="331" r:id="rId64"/>
    <p:sldId id="308" r:id="rId65"/>
    <p:sldId id="310" r:id="rId66"/>
    <p:sldId id="311" r:id="rId67"/>
    <p:sldId id="312" r:id="rId68"/>
    <p:sldId id="350" r:id="rId69"/>
    <p:sldId id="351" r:id="rId70"/>
    <p:sldId id="309" r:id="rId71"/>
    <p:sldId id="319" r:id="rId72"/>
    <p:sldId id="320" r:id="rId73"/>
    <p:sldId id="333" r:id="rId74"/>
    <p:sldId id="321" r:id="rId75"/>
    <p:sldId id="322" r:id="rId76"/>
    <p:sldId id="323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260" r:id="rId91"/>
    <p:sldId id="313" r:id="rId92"/>
    <p:sldId id="314" r:id="rId93"/>
    <p:sldId id="315" r:id="rId94"/>
    <p:sldId id="355" r:id="rId95"/>
    <p:sldId id="316" r:id="rId96"/>
    <p:sldId id="317" r:id="rId97"/>
    <p:sldId id="318" r:id="rId98"/>
    <p:sldId id="334" r:id="rId99"/>
    <p:sldId id="335" r:id="rId100"/>
    <p:sldId id="336" r:id="rId101"/>
    <p:sldId id="35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76260-F75E-4B9E-9542-5FE570D4A47A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4B36A-DCDB-4C20-8E3C-A9516C374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4B36A-DCDB-4C20-8E3C-A9516C374C83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C0C1D11-4DA8-4571-8AE3-CFB88479A002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CED3FDF-7943-4DE2-B58C-EC7CC26448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MONGO-Db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Venugopal Shastri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/>
              <a:t>The driver’s write concern controls how many nodes must be written to before returning. Increase this value to increase durability. For real durability, we recommend you set it to a majority of members to avoid rollback scenarios, though his approach carries a latency cost.</a:t>
            </a:r>
          </a:p>
          <a:p>
            <a:r>
              <a:rPr lang="en-US" sz="3200" dirty="0"/>
              <a:t> MongoDB give you fine-grained controls over how reads and writes behave in more complex replica sets using read preferences and tagging. Use </a:t>
            </a:r>
            <a:r>
              <a:rPr lang="en-US" sz="3200" dirty="0" err="1"/>
              <a:t>theseoptions</a:t>
            </a:r>
            <a:r>
              <a:rPr lang="en-US" sz="3200" dirty="0"/>
              <a:t> to optimize the performance of your replica set, especially if you have set members in multiple datacenters</a:t>
            </a: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dirty="0"/>
              <a:t>Max document size: 16 MB</a:t>
            </a:r>
          </a:p>
          <a:p>
            <a:r>
              <a:rPr lang="en-US" sz="6400" dirty="0"/>
              <a:t>Max document nesting level: 100 (documents inside documents inside documents…)</a:t>
            </a:r>
          </a:p>
          <a:p>
            <a:r>
              <a:rPr lang="en-US" sz="6400" dirty="0"/>
              <a:t>Namespace is limited to ~123 chars</a:t>
            </a:r>
          </a:p>
          <a:p>
            <a:r>
              <a:rPr lang="en-US" sz="6400" dirty="0"/>
              <a:t>Index field can’t contain more than 1024 bytes</a:t>
            </a:r>
          </a:p>
          <a:p>
            <a:r>
              <a:rPr lang="en-US" sz="6400" dirty="0"/>
              <a:t>Max 64 indexes per collection</a:t>
            </a:r>
          </a:p>
          <a:p>
            <a:r>
              <a:rPr lang="en-US" sz="6400" dirty="0"/>
              <a:t>Max 31 fields in a compound index</a:t>
            </a:r>
          </a:p>
          <a:p>
            <a:r>
              <a:rPr lang="en-US" sz="6400" dirty="0"/>
              <a:t>On windows, mongod can’t store more than 4 TB of data (8 TB without journal)</a:t>
            </a:r>
          </a:p>
          <a:p>
            <a:r>
              <a:rPr lang="en-US" sz="6400" dirty="0"/>
              <a:t>Max 12 nodes in a replica set</a:t>
            </a:r>
          </a:p>
          <a:p>
            <a:r>
              <a:rPr lang="en-US" sz="6400" dirty="0"/>
              <a:t>Max 7 voting nodes in a replica set</a:t>
            </a:r>
          </a:p>
          <a:p>
            <a:r>
              <a:rPr lang="en-US" sz="6400" dirty="0"/>
              <a:t>You can’t refer db object in $where functions.</a:t>
            </a:r>
          </a:p>
          <a:p>
            <a:r>
              <a:rPr lang="en-US" sz="6400" dirty="0"/>
              <a:t>Database names are case-sensitive (even on case-insensitive file systems)</a:t>
            </a:r>
          </a:p>
          <a:p>
            <a:r>
              <a:rPr lang="en-US" sz="6400" dirty="0"/>
              <a:t>Forbidden characters in database names: </a:t>
            </a:r>
            <a:r>
              <a:rPr lang="en-US" sz="6400" dirty="0" err="1"/>
              <a:t>linux</a:t>
            </a:r>
            <a:r>
              <a:rPr lang="en-US" sz="6400" dirty="0"/>
              <a:t> - /. “, windows - /. “*&lt;&gt;:|?</a:t>
            </a:r>
          </a:p>
          <a:p>
            <a:r>
              <a:rPr lang="en-US" sz="6400" dirty="0"/>
              <a:t>Forbidden characters in collection names: $ sign, “system.” prefix</a:t>
            </a:r>
          </a:p>
          <a:p>
            <a:r>
              <a:rPr lang="en-US" sz="6400" dirty="0"/>
              <a:t>Forbidden characters in field names: .$</a:t>
            </a:r>
          </a:p>
          <a:p>
            <a:r>
              <a:rPr lang="en-US" sz="6400" dirty="0"/>
              <a:t>Hashed index can’t be unique</a:t>
            </a:r>
          </a:p>
          <a:p>
            <a:r>
              <a:rPr lang="en-US" sz="6400" dirty="0"/>
              <a:t>Max connection number is hardcoded to 20k.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0"/>
            <a:ext cx="91440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144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76400"/>
            <a:ext cx="91440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4677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00200"/>
            <a:ext cx="51816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66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Package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676400"/>
            <a:ext cx="23241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Package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4867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514600"/>
            <a:ext cx="91440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Running MongoDB as a standalone application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Installing MongoDB as a Windows service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2362200"/>
            <a:ext cx="86296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14800"/>
            <a:ext cx="8534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Data Structure Org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800099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76104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</a:t>
            </a:r>
            <a:r>
              <a:rPr lang="en-US" dirty="0" err="1"/>
              <a:t>Anology</a:t>
            </a:r>
            <a:r>
              <a:rPr lang="en-US" dirty="0"/>
              <a:t> With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52600"/>
            <a:ext cx="81724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52487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through the -Mongo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mongo.exe </a:t>
            </a:r>
          </a:p>
          <a:p>
            <a:r>
              <a:rPr lang="en-US" dirty="0"/>
              <a:t>An interactive JavaScript interface to the database </a:t>
            </a:r>
          </a:p>
          <a:p>
            <a:r>
              <a:rPr lang="en-US" dirty="0"/>
              <a:t>Used to query or manipulate data or perform administrative operations 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056" y="4038600"/>
            <a:ext cx="8915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Storage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b="1" dirty="0"/>
              <a:t>MongoDB built-in engine: MMAPv1 engine </a:t>
            </a:r>
          </a:p>
          <a:p>
            <a:endParaRPr lang="en-US" dirty="0"/>
          </a:p>
          <a:p>
            <a:r>
              <a:rPr lang="en-US" b="1" dirty="0" err="1"/>
              <a:t>WiredTiger</a:t>
            </a:r>
            <a:r>
              <a:rPr lang="en-US" b="1" dirty="0"/>
              <a:t> storage engine </a:t>
            </a:r>
          </a:p>
          <a:p>
            <a:pPr lvl="1"/>
            <a:r>
              <a:rPr lang="en-US" dirty="0"/>
              <a:t>more predictable performance than the related MMAP engine. </a:t>
            </a:r>
          </a:p>
          <a:p>
            <a:endParaRPr lang="en-US" dirty="0"/>
          </a:p>
          <a:p>
            <a:r>
              <a:rPr lang="en-US" b="1" dirty="0"/>
              <a:t>MongoDB engine (only enterprise edition) </a:t>
            </a:r>
          </a:p>
          <a:p>
            <a:endParaRPr lang="en-US" dirty="0"/>
          </a:p>
          <a:p>
            <a:pPr lvl="1"/>
            <a:r>
              <a:rPr lang="en-US" dirty="0"/>
              <a:t>The in-memory storage engine designed to serve ultra-high throughput </a:t>
            </a:r>
          </a:p>
          <a:p>
            <a:endParaRPr lang="en-US" dirty="0"/>
          </a:p>
          <a:p>
            <a:r>
              <a:rPr lang="en-US" b="1" dirty="0" err="1"/>
              <a:t>MongoRock</a:t>
            </a:r>
            <a:r>
              <a:rPr lang="en-US" dirty="0" err="1"/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MongoDB storage engine based on Facebook’s </a:t>
            </a:r>
            <a:r>
              <a:rPr lang="en-US" dirty="0" err="1"/>
              <a:t>RocksDB</a:t>
            </a:r>
            <a:r>
              <a:rPr lang="en-US" dirty="0"/>
              <a:t>-embedded database project.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Databases, collections, and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&gt; use </a:t>
            </a:r>
            <a:r>
              <a:rPr lang="en-US" dirty="0" err="1"/>
              <a:t>testdb</a:t>
            </a:r>
            <a:endParaRPr lang="en-US" dirty="0"/>
          </a:p>
          <a:p>
            <a:pPr lvl="1"/>
            <a:r>
              <a:rPr lang="en-US" dirty="0"/>
              <a:t>switched to db tutorial</a:t>
            </a:r>
          </a:p>
          <a:p>
            <a:r>
              <a:rPr lang="en-US" b="1" i="1" dirty="0"/>
              <a:t>Inserts and queries</a:t>
            </a:r>
          </a:p>
          <a:p>
            <a:pPr lvl="1"/>
            <a:r>
              <a:rPr lang="en-US" dirty="0" err="1"/>
              <a:t>db.users.insert</a:t>
            </a:r>
            <a:r>
              <a:rPr lang="en-US" dirty="0"/>
              <a:t>({username: “Venu"})</a:t>
            </a:r>
          </a:p>
          <a:p>
            <a:pPr lvl="1"/>
            <a:r>
              <a:rPr lang="en-US" dirty="0" err="1"/>
              <a:t>db.users.find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db.users.count</a:t>
            </a:r>
            <a:r>
              <a:rPr lang="en-US" dirty="0"/>
              <a:t>()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_ID FIELDS IN MONGODB</a:t>
            </a:r>
          </a:p>
          <a:p>
            <a:pPr lvl="1"/>
            <a:r>
              <a:rPr lang="en-US" dirty="0"/>
              <a:t>document’s primary key</a:t>
            </a:r>
          </a:p>
          <a:p>
            <a:pPr lvl="1"/>
            <a:r>
              <a:rPr lang="en-US" dirty="0"/>
              <a:t>Every MongoDB document requires an _id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Inseting</a:t>
            </a:r>
            <a:r>
              <a:rPr lang="en-US" dirty="0"/>
              <a:t> a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76400"/>
            <a:ext cx="899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ObjectId</a:t>
            </a:r>
            <a:r>
              <a:rPr lang="en-US" dirty="0"/>
              <a:t> is a BSON type </a:t>
            </a:r>
          </a:p>
          <a:p>
            <a:r>
              <a:rPr lang="en-US" dirty="0"/>
              <a:t>12 bytes </a:t>
            </a:r>
          </a:p>
          <a:p>
            <a:pPr lvl="1"/>
            <a:r>
              <a:rPr lang="en-US" dirty="0"/>
              <a:t>4-byte value representing the seconds since the Unix epoch </a:t>
            </a:r>
          </a:p>
          <a:p>
            <a:pPr lvl="1"/>
            <a:r>
              <a:rPr lang="en-US" dirty="0"/>
              <a:t>3-byte machine identifier </a:t>
            </a:r>
          </a:p>
          <a:p>
            <a:pPr lvl="1"/>
            <a:r>
              <a:rPr lang="en-US" dirty="0"/>
              <a:t> 2-byte process ID </a:t>
            </a:r>
          </a:p>
          <a:p>
            <a:pPr lvl="1"/>
            <a:r>
              <a:rPr lang="en-US" dirty="0"/>
              <a:t> 3-byte counter, starting with a random value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Update the value of an existing field. </a:t>
            </a:r>
          </a:p>
          <a:p>
            <a:r>
              <a:rPr lang="en-US" dirty="0"/>
              <a:t>Change the document by adding or removing attributes (fields).</a:t>
            </a:r>
          </a:p>
          <a:p>
            <a:r>
              <a:rPr lang="en-US" dirty="0"/>
              <a:t> Replace the document entirely. 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391025"/>
            <a:ext cx="86296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Updating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Update()</a:t>
            </a:r>
          </a:p>
          <a:p>
            <a:r>
              <a:rPr lang="en-US" dirty="0"/>
              <a:t>Two Arguments</a:t>
            </a:r>
          </a:p>
          <a:p>
            <a:pPr lvl="1"/>
            <a:r>
              <a:rPr lang="en-US" dirty="0"/>
              <a:t>which documents to update</a:t>
            </a:r>
          </a:p>
          <a:p>
            <a:pPr lvl="1"/>
            <a:r>
              <a:rPr lang="en-US" dirty="0"/>
              <a:t>how the selected documents should be modified</a:t>
            </a:r>
          </a:p>
          <a:p>
            <a:r>
              <a:rPr lang="en-US" dirty="0" err="1"/>
              <a:t>db.users.update</a:t>
            </a:r>
            <a:r>
              <a:rPr lang="en-US" dirty="0"/>
              <a:t>({username: “</a:t>
            </a:r>
            <a:r>
              <a:rPr lang="en-US" dirty="0" err="1"/>
              <a:t>venu</a:t>
            </a:r>
            <a:r>
              <a:rPr lang="en-US" dirty="0"/>
              <a:t>"}, {$set: {country: “IND"}})</a:t>
            </a:r>
          </a:p>
          <a:p>
            <a:r>
              <a:rPr lang="en-US" b="1" i="1" dirty="0"/>
              <a:t>Deleting data</a:t>
            </a:r>
          </a:p>
          <a:p>
            <a:pPr lvl="1"/>
            <a:r>
              <a:rPr lang="en-US" dirty="0" err="1"/>
              <a:t>db.foo.remove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db.users.remove</a:t>
            </a:r>
            <a:r>
              <a:rPr lang="en-US" dirty="0"/>
              <a:t>({"</a:t>
            </a:r>
            <a:r>
              <a:rPr lang="en-US" dirty="0" err="1"/>
              <a:t>favorites.cities</a:t>
            </a:r>
            <a:r>
              <a:rPr lang="en-US" dirty="0"/>
              <a:t>": "Cheyenne"})</a:t>
            </a:r>
          </a:p>
          <a:p>
            <a:pPr lvl="1"/>
            <a:r>
              <a:rPr lang="en-US" dirty="0" err="1"/>
              <a:t>db.users.drop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A QUERY PREDICATE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db.users.find</a:t>
            </a:r>
            <a:r>
              <a:rPr lang="en-US" dirty="0"/>
              <a:t>({username: “Venu"})</a:t>
            </a:r>
          </a:p>
          <a:p>
            <a:r>
              <a:rPr lang="en-US" dirty="0" err="1"/>
              <a:t>db.users.find</a:t>
            </a:r>
            <a:r>
              <a:rPr lang="en-US" dirty="0"/>
              <a:t>({</a:t>
            </a:r>
          </a:p>
          <a:p>
            <a:pPr>
              <a:buNone/>
            </a:pPr>
            <a:r>
              <a:rPr lang="en-US" dirty="0"/>
              <a:t>	... _id: </a:t>
            </a:r>
            <a:r>
              <a:rPr lang="en-US" dirty="0" err="1"/>
              <a:t>ObjectId</a:t>
            </a:r>
            <a:r>
              <a:rPr lang="en-US" dirty="0"/>
              <a:t>("552e458158cd52bcb257c324"),</a:t>
            </a:r>
          </a:p>
          <a:p>
            <a:pPr>
              <a:buNone/>
            </a:pPr>
            <a:r>
              <a:rPr lang="en-US" dirty="0"/>
              <a:t>   ... username: “Venu“ </a:t>
            </a:r>
          </a:p>
          <a:p>
            <a:pPr>
              <a:buNone/>
            </a:pPr>
            <a:r>
              <a:rPr lang="en-US" dirty="0"/>
              <a:t>   ... })</a:t>
            </a:r>
          </a:p>
          <a:p>
            <a:pPr>
              <a:buNone/>
            </a:pPr>
            <a:r>
              <a:rPr lang="en-US" dirty="0"/>
              <a:t>	… indicates that the command takes more than one line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– OR Operation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8042564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86200"/>
            <a:ext cx="5867400" cy="106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572000"/>
            <a:ext cx="8051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Creating and querying with indexes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28800"/>
            <a:ext cx="5410200" cy="109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4358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733800"/>
            <a:ext cx="611702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495801"/>
            <a:ext cx="5867400" cy="5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02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1066800"/>
            <a:ext cx="5715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sz="1600" dirty="0"/>
              <a:t>cursor" : "</a:t>
            </a:r>
            <a:r>
              <a:rPr lang="en-US" sz="1600" dirty="0" err="1"/>
              <a:t>BasicCursor</a:t>
            </a:r>
            <a:r>
              <a:rPr lang="en-US" sz="1600" dirty="0"/>
              <a:t>",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isMultiKey</a:t>
            </a:r>
            <a:r>
              <a:rPr lang="en-US" sz="1600" dirty="0"/>
              <a:t>" : false,</a:t>
            </a:r>
          </a:p>
          <a:p>
            <a:r>
              <a:rPr lang="en-US" sz="1600" b="1" dirty="0"/>
              <a:t>"n" : 4,</a:t>
            </a:r>
          </a:p>
          <a:p>
            <a:r>
              <a:rPr lang="en-US" sz="1600" dirty="0"/>
              <a:t>"</a:t>
            </a:r>
            <a:r>
              <a:rPr lang="en-US" sz="1600" b="1" dirty="0" err="1"/>
              <a:t>nscannedObjects</a:t>
            </a:r>
            <a:r>
              <a:rPr lang="en-US" sz="1600" b="1" dirty="0"/>
              <a:t>" : 20000,</a:t>
            </a:r>
          </a:p>
          <a:p>
            <a:r>
              <a:rPr lang="en-US" sz="1600" dirty="0"/>
              <a:t>"</a:t>
            </a:r>
            <a:r>
              <a:rPr lang="en-US" sz="1600" b="1" dirty="0" err="1"/>
              <a:t>nscanned</a:t>
            </a:r>
            <a:r>
              <a:rPr lang="en-US" sz="1600" b="1" dirty="0"/>
              <a:t>" : 20000,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nscannedObjectsAllPlans</a:t>
            </a:r>
            <a:r>
              <a:rPr lang="en-US" sz="1600" dirty="0"/>
              <a:t>" : 20000,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nscannedAllPlans</a:t>
            </a:r>
            <a:r>
              <a:rPr lang="en-US" sz="1600" dirty="0"/>
              <a:t>" : 20000,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scanAndOrder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indexOnly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nYields</a:t>
            </a:r>
            <a:r>
              <a:rPr lang="en-US" sz="1600" dirty="0"/>
              <a:t>" : 156,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nChunkSkips</a:t>
            </a:r>
            <a:r>
              <a:rPr lang="en-US" sz="1600" dirty="0"/>
              <a:t>" : 0,</a:t>
            </a:r>
          </a:p>
          <a:p>
            <a:r>
              <a:rPr lang="en-US" sz="1600" dirty="0"/>
              <a:t>"</a:t>
            </a:r>
            <a:r>
              <a:rPr lang="en-US" sz="1600" b="1" dirty="0" err="1"/>
              <a:t>millis</a:t>
            </a:r>
            <a:r>
              <a:rPr lang="en-US" sz="1600" b="1" dirty="0"/>
              <a:t>" : 8,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allPlans</a:t>
            </a:r>
            <a:r>
              <a:rPr lang="en-US" sz="1600" dirty="0"/>
              <a:t>" : [</a:t>
            </a:r>
          </a:p>
          <a:p>
            <a:r>
              <a:rPr lang="en-US" sz="1600" dirty="0"/>
              <a:t>        {</a:t>
            </a:r>
          </a:p>
          <a:p>
            <a:r>
              <a:rPr lang="en-US" sz="1600" dirty="0"/>
              <a:t>                "cursor" : "</a:t>
            </a:r>
            <a:r>
              <a:rPr lang="en-US" sz="1600" dirty="0" err="1"/>
              <a:t>BasicCursor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isMultiKey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                "n" : 4,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nscannedObjects</a:t>
            </a:r>
            <a:r>
              <a:rPr lang="en-US" sz="1600" dirty="0"/>
              <a:t>" : 20000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nscanned</a:t>
            </a:r>
            <a:r>
              <a:rPr lang="en-US" sz="1600" dirty="0"/>
              <a:t>" : 20000,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scanAndOrder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indexOnly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                "</a:t>
            </a:r>
            <a:r>
              <a:rPr lang="en-US" sz="1600" dirty="0" err="1"/>
              <a:t>nChunkSkips</a:t>
            </a:r>
            <a:r>
              <a:rPr lang="en-US" sz="1600" dirty="0"/>
              <a:t>" : 0</a:t>
            </a:r>
          </a:p>
          <a:p>
            <a:r>
              <a:rPr lang="en-US" sz="1600" dirty="0"/>
              <a:t>        }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990600"/>
            <a:ext cx="479777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1524000"/>
            <a:ext cx="4267200" cy="39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343400" y="1905001"/>
            <a:ext cx="42672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sz="1600" dirty="0"/>
              <a:t>"cursor" : "</a:t>
            </a:r>
            <a:r>
              <a:rPr lang="en-US" sz="1600" dirty="0" err="1"/>
              <a:t>BtreeCursor</a:t>
            </a:r>
            <a:r>
              <a:rPr lang="en-US" sz="1600" dirty="0"/>
              <a:t> num_1",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isMultiKey</a:t>
            </a:r>
            <a:r>
              <a:rPr lang="en-US" sz="1600" dirty="0"/>
              <a:t>" : false,</a:t>
            </a:r>
          </a:p>
          <a:p>
            <a:r>
              <a:rPr lang="en-US" sz="1600" b="1" dirty="0"/>
              <a:t> "n" : 4,</a:t>
            </a:r>
          </a:p>
          <a:p>
            <a:r>
              <a:rPr lang="en-US" sz="1600" dirty="0"/>
              <a:t> </a:t>
            </a:r>
            <a:r>
              <a:rPr lang="en-US" sz="1600" b="1" dirty="0"/>
              <a:t>"</a:t>
            </a:r>
            <a:r>
              <a:rPr lang="en-US" sz="1600" b="1" dirty="0" err="1"/>
              <a:t>nscannedObjects</a:t>
            </a:r>
            <a:r>
              <a:rPr lang="en-US" sz="1600" b="1" dirty="0"/>
              <a:t>" : 4,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nscanned</a:t>
            </a:r>
            <a:r>
              <a:rPr lang="en-US" sz="1600" dirty="0"/>
              <a:t>" : 4,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nscannedObjectsAllPlans</a:t>
            </a:r>
            <a:r>
              <a:rPr lang="en-US" sz="1600" dirty="0"/>
              <a:t>" : 4,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nscannedAllPlans</a:t>
            </a:r>
            <a:r>
              <a:rPr lang="en-US" sz="1600" dirty="0"/>
              <a:t>" : 4,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scanAndOrder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indexOnly</a:t>
            </a:r>
            <a:r>
              <a:rPr lang="en-US" sz="1600" dirty="0"/>
              <a:t>" : false,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nYields</a:t>
            </a:r>
            <a:r>
              <a:rPr lang="en-US" sz="1600" dirty="0"/>
              <a:t>" : 0,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nChunkSkips</a:t>
            </a:r>
            <a:r>
              <a:rPr lang="en-US" sz="1600" dirty="0"/>
              <a:t>" : 0,</a:t>
            </a:r>
          </a:p>
          <a:p>
            <a:r>
              <a:rPr lang="en-US" sz="1600" dirty="0"/>
              <a:t> </a:t>
            </a:r>
            <a:r>
              <a:rPr lang="en-US" sz="1600" b="1" dirty="0"/>
              <a:t>"</a:t>
            </a:r>
            <a:r>
              <a:rPr lang="en-US" sz="1600" b="1" dirty="0" err="1"/>
              <a:t>millis</a:t>
            </a:r>
            <a:r>
              <a:rPr lang="en-US" sz="1600" b="1" dirty="0"/>
              <a:t>" : 0,</a:t>
            </a:r>
          </a:p>
          <a:p>
            <a:r>
              <a:rPr lang="en-US" sz="1600" dirty="0"/>
              <a:t> "</a:t>
            </a:r>
            <a:r>
              <a:rPr lang="en-US" sz="1600" dirty="0" err="1"/>
              <a:t>indexBounds</a:t>
            </a:r>
            <a:r>
              <a:rPr lang="en-US" sz="1600" dirty="0"/>
              <a:t>" : {</a:t>
            </a:r>
          </a:p>
          <a:p>
            <a:r>
              <a:rPr lang="en-US" sz="1600" dirty="0"/>
              <a:t>         "num" : [</a:t>
            </a:r>
          </a:p>
          <a:p>
            <a:r>
              <a:rPr lang="en-US" sz="1600" dirty="0"/>
              <a:t>                 [</a:t>
            </a:r>
          </a:p>
          <a:p>
            <a:r>
              <a:rPr lang="en-US" sz="1600" dirty="0"/>
              <a:t>                         19995,</a:t>
            </a:r>
          </a:p>
          <a:p>
            <a:r>
              <a:rPr lang="en-US" sz="1600" dirty="0"/>
              <a:t>                         Infinity</a:t>
            </a:r>
          </a:p>
          <a:p>
            <a:r>
              <a:rPr lang="en-US" sz="1600" dirty="0"/>
              <a:t>                 ]</a:t>
            </a:r>
          </a:p>
          <a:p>
            <a:r>
              <a:rPr lang="en-US" sz="1600" dirty="0"/>
              <a:t>         ]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Collections are containers for structurally or conceptually similar documents</a:t>
            </a:r>
          </a:p>
          <a:p>
            <a:r>
              <a:rPr lang="en-US" dirty="0" err="1"/>
              <a:t>db.createCollection</a:t>
            </a:r>
            <a:r>
              <a:rPr lang="en-US" dirty="0"/>
              <a:t>("users")</a:t>
            </a:r>
          </a:p>
          <a:p>
            <a:r>
              <a:rPr lang="en-US" dirty="0" err="1"/>
              <a:t>db.createCollection</a:t>
            </a:r>
            <a:r>
              <a:rPr lang="en-US" dirty="0"/>
              <a:t>("users", {size: 20000})</a:t>
            </a:r>
          </a:p>
          <a:p>
            <a:r>
              <a:rPr lang="en-US" dirty="0" err="1"/>
              <a:t>db.products.renameCollection</a:t>
            </a:r>
            <a:r>
              <a:rPr lang="en-US" dirty="0"/>
              <a:t>("</a:t>
            </a:r>
            <a:r>
              <a:rPr lang="en-US" dirty="0" err="1"/>
              <a:t>store_products</a:t>
            </a:r>
            <a:r>
              <a:rPr lang="en-US" dirty="0"/>
              <a:t>")</a:t>
            </a:r>
          </a:p>
          <a:p>
            <a:r>
              <a:rPr lang="en-US" dirty="0"/>
              <a:t>Standard Collections</a:t>
            </a:r>
          </a:p>
          <a:p>
            <a:r>
              <a:rPr lang="en-US" dirty="0"/>
              <a:t>Capped Collections</a:t>
            </a:r>
          </a:p>
          <a:p>
            <a:r>
              <a:rPr lang="en-US" dirty="0"/>
              <a:t>TTL COLLECTIONS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Capped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fixed-size, circular collections </a:t>
            </a:r>
          </a:p>
          <a:p>
            <a:r>
              <a:rPr lang="en-US" i="1" dirty="0"/>
              <a:t>Fixed-size refers to the fact that there is a predefined (configurable) limit on the maximum number of items this table will support. </a:t>
            </a:r>
          </a:p>
          <a:p>
            <a:r>
              <a:rPr lang="en-US" dirty="0"/>
              <a:t> </a:t>
            </a:r>
            <a:r>
              <a:rPr lang="en-US" i="1" dirty="0"/>
              <a:t>Circular refers to the fact that once the maximum amount is reached, the oldest of the items gets deleted to make room to the new one. </a:t>
            </a:r>
          </a:p>
          <a:p>
            <a:r>
              <a:rPr lang="en-US" dirty="0"/>
              <a:t>collection itself preserves the order in which the items get inserted </a:t>
            </a:r>
          </a:p>
          <a:p>
            <a:r>
              <a:rPr lang="en-US" dirty="0"/>
              <a:t>we cannot remove a document or Update Document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Capped Collection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Logging (for example, the latest activity performed on the website). </a:t>
            </a:r>
          </a:p>
          <a:p>
            <a:r>
              <a:rPr lang="en-US" dirty="0"/>
              <a:t>Caching (preserving the latest items). </a:t>
            </a:r>
          </a:p>
          <a:p>
            <a:r>
              <a:rPr lang="en-US" dirty="0"/>
              <a:t> Acting as a queue: Capped collection might be also used to act as a queue where the first-in-first-out logic applies. 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Capped</a:t>
            </a:r>
            <a:r>
              <a:rPr lang="en-US" dirty="0"/>
              <a:t>: True sets the type of the collection as capped (the default is false). </a:t>
            </a:r>
          </a:p>
          <a:p>
            <a:r>
              <a:rPr lang="en-US" dirty="0"/>
              <a:t> </a:t>
            </a:r>
            <a:r>
              <a:rPr lang="en-US" b="1" dirty="0"/>
              <a:t>Size</a:t>
            </a:r>
            <a:r>
              <a:rPr lang="en-US" dirty="0"/>
              <a:t>: Sets the maximum size in bytes for this particular collection. </a:t>
            </a:r>
          </a:p>
          <a:p>
            <a:r>
              <a:rPr lang="en-US" dirty="0"/>
              <a:t> </a:t>
            </a:r>
            <a:r>
              <a:rPr lang="en-US" b="1" dirty="0"/>
              <a:t>Max</a:t>
            </a:r>
            <a:r>
              <a:rPr lang="en-US" dirty="0"/>
              <a:t>: Specifies the maximum number of documents allowed for the given collection.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410200"/>
            <a:ext cx="75628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TTL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Expire documents from a collection after a certain amount of time has passed</a:t>
            </a:r>
          </a:p>
          <a:p>
            <a:r>
              <a:rPr lang="en-US" dirty="0"/>
              <a:t>implemented using a special kind of index</a:t>
            </a:r>
          </a:p>
          <a:p>
            <a:r>
              <a:rPr lang="en-US" dirty="0"/>
              <a:t>TTL index on _id is not allowed</a:t>
            </a:r>
          </a:p>
          <a:p>
            <a:r>
              <a:rPr lang="en-US" dirty="0"/>
              <a:t>TTL indexes with capped collections are not allowed</a:t>
            </a:r>
          </a:p>
          <a:p>
            <a:r>
              <a:rPr lang="en-US" dirty="0"/>
              <a:t>Compound TTL indexes are not allowed</a:t>
            </a:r>
          </a:p>
          <a:p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876800"/>
            <a:ext cx="7620000" cy="39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486400"/>
            <a:ext cx="304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system.namespaces</a:t>
            </a:r>
            <a:endParaRPr lang="en-US" dirty="0"/>
          </a:p>
          <a:p>
            <a:r>
              <a:rPr lang="en-US" dirty="0" err="1"/>
              <a:t>system.indexes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Aggregation framework is </a:t>
            </a:r>
            <a:r>
              <a:rPr lang="en-US" i="1" dirty="0" err="1"/>
              <a:t>MongoDB’s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advanced query language</a:t>
            </a:r>
          </a:p>
          <a:p>
            <a:r>
              <a:rPr lang="en-US" dirty="0"/>
              <a:t>transform and combine data from multiple documents to generate new information</a:t>
            </a:r>
          </a:p>
          <a:p>
            <a:r>
              <a:rPr lang="en-US" dirty="0"/>
              <a:t>A call to the aggregation framework defines a pipeline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4191000"/>
            <a:ext cx="87439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MongoDB\Horizontal-Vertical 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$project—Specify fields to be placed in the output document (projected).</a:t>
            </a:r>
          </a:p>
          <a:p>
            <a:r>
              <a:rPr lang="en-US" dirty="0"/>
              <a:t>$match—Select documents to be processed, similar to find().</a:t>
            </a:r>
          </a:p>
          <a:p>
            <a:r>
              <a:rPr lang="en-US" dirty="0"/>
              <a:t>$limit—Limit the number of documents to be passed to the next step.</a:t>
            </a:r>
          </a:p>
          <a:p>
            <a:r>
              <a:rPr lang="en-US" dirty="0"/>
              <a:t>$skip—Skip a specified number of documents.</a:t>
            </a:r>
          </a:p>
          <a:p>
            <a:r>
              <a:rPr lang="en-US" dirty="0"/>
              <a:t>$unwind—Expand an array, generating one output document for each array entry.</a:t>
            </a:r>
          </a:p>
          <a:p>
            <a:r>
              <a:rPr lang="en-US" dirty="0"/>
              <a:t>$group—Group documents by a specified key.</a:t>
            </a:r>
          </a:p>
          <a:p>
            <a:r>
              <a:rPr lang="en-US" dirty="0"/>
              <a:t>$sort—Sort documents.</a:t>
            </a:r>
          </a:p>
          <a:p>
            <a:r>
              <a:rPr lang="en-US" dirty="0"/>
              <a:t>$</a:t>
            </a:r>
            <a:r>
              <a:rPr lang="en-US" dirty="0" err="1"/>
              <a:t>geoNear</a:t>
            </a:r>
            <a:r>
              <a:rPr lang="en-US" dirty="0"/>
              <a:t>—Select documents near a geospatial location.</a:t>
            </a:r>
          </a:p>
          <a:p>
            <a:r>
              <a:rPr lang="en-US" dirty="0"/>
              <a:t>$out—Write the results of the pipeline to a collection (new in v2.6).</a:t>
            </a:r>
          </a:p>
          <a:p>
            <a:r>
              <a:rPr lang="en-US" dirty="0"/>
              <a:t>$redact—Control access to certain data (new in v2.6).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34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1336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86200"/>
            <a:ext cx="5410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aggregation framework pipeline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17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314700"/>
            <a:ext cx="74104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872621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8821764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648200"/>
            <a:ext cx="91440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245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733800"/>
            <a:ext cx="908020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876800"/>
            <a:ext cx="70961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915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87003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999" y="2895600"/>
            <a:ext cx="856672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4387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SUMMARIZING SALES BY YEAR AND MONTH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7848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4648200"/>
            <a:ext cx="51720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09800"/>
            <a:ext cx="888041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72442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36" y="1905000"/>
            <a:ext cx="36004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514600"/>
            <a:ext cx="6600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971800"/>
            <a:ext cx="32670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505200"/>
            <a:ext cx="20859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9200" y="4495800"/>
            <a:ext cx="6934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Aggregation pipeline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db.collection.aggregate</a:t>
            </a:r>
            <a:r>
              <a:rPr lang="en-US" dirty="0"/>
              <a:t>(</a:t>
            </a:r>
            <a:r>
              <a:rPr lang="en-US" dirty="0" err="1"/>
              <a:t>pipeline,additionalOptions</a:t>
            </a:r>
            <a:r>
              <a:rPr lang="en-US" dirty="0"/>
              <a:t>)</a:t>
            </a:r>
          </a:p>
          <a:p>
            <a:r>
              <a:rPr lang="en-US" dirty="0"/>
              <a:t>explain()—Runs the pipeline and returns only pipeline process details</a:t>
            </a:r>
          </a:p>
          <a:p>
            <a:r>
              <a:rPr lang="en-US" dirty="0" err="1"/>
              <a:t>allowDiskUse</a:t>
            </a:r>
            <a:r>
              <a:rPr lang="en-US" dirty="0"/>
              <a:t>—Uses disk for intermediate results</a:t>
            </a:r>
          </a:p>
          <a:p>
            <a:r>
              <a:rPr lang="en-US" dirty="0"/>
              <a:t>cursor—Specifies initial batch size</a:t>
            </a:r>
          </a:p>
          <a:p>
            <a:r>
              <a:rPr lang="en-US" dirty="0"/>
              <a:t>{</a:t>
            </a:r>
            <a:r>
              <a:rPr lang="en-US" dirty="0" err="1"/>
              <a:t>explain:true</a:t>
            </a:r>
            <a:r>
              <a:rPr lang="en-US" dirty="0"/>
              <a:t>, </a:t>
            </a:r>
            <a:r>
              <a:rPr lang="en-US" dirty="0" err="1"/>
              <a:t>allowDiskUse:true</a:t>
            </a:r>
            <a:r>
              <a:rPr lang="en-US" dirty="0"/>
              <a:t>, cursor: {</a:t>
            </a:r>
            <a:r>
              <a:rPr lang="en-US" dirty="0" err="1"/>
              <a:t>batchSize</a:t>
            </a:r>
            <a:r>
              <a:rPr lang="en-US" dirty="0"/>
              <a:t>: n} }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in C#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building the pipeline</a:t>
            </a:r>
          </a:p>
          <a:p>
            <a:r>
              <a:rPr lang="en-US" sz="2000" dirty="0"/>
              <a:t>Each operation in the pipeline will make modifications to the data: the operations can for example filter, group and project the data</a:t>
            </a:r>
          </a:p>
          <a:p>
            <a:r>
              <a:rPr lang="en-US" sz="2000" dirty="0"/>
              <a:t>pipeline is a collection of </a:t>
            </a:r>
            <a:r>
              <a:rPr lang="en-US" sz="2000" dirty="0" err="1"/>
              <a:t>BsonDocument</a:t>
            </a:r>
            <a:r>
              <a:rPr lang="en-US" sz="2000" dirty="0"/>
              <a:t> object</a:t>
            </a:r>
          </a:p>
          <a:p>
            <a:r>
              <a:rPr lang="en-US" sz="2000" dirty="0"/>
              <a:t>Each document represents one operation.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676650"/>
            <a:ext cx="84582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Aggregation by pre-filtering the data to be grouped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1905000"/>
            <a:ext cx="86487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Understanding aggregation pipeline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to reduce the number and size of documents as early as possible in your pipeline.</a:t>
            </a:r>
          </a:p>
          <a:p>
            <a:r>
              <a:rPr lang="en-US" dirty="0"/>
              <a:t>Indexes can only be used by $match and $sort operations and can greatly speed up these operations.</a:t>
            </a:r>
          </a:p>
          <a:p>
            <a:r>
              <a:rPr lang="en-US" dirty="0"/>
              <a:t>You can’t use an index after your pipeline uses an operator other than $match or $sort.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Connecting to the database (C#)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3124200"/>
            <a:ext cx="76200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905000"/>
            <a:ext cx="8620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8534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Referencing a database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6477000" cy="56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536" y="2362200"/>
            <a:ext cx="850446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971800"/>
            <a:ext cx="827902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973" y="4343400"/>
            <a:ext cx="842702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5562600"/>
            <a:ext cx="502674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6248400"/>
            <a:ext cx="7353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collections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28800"/>
            <a:ext cx="8686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572000"/>
            <a:ext cx="7696200" cy="56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410200"/>
            <a:ext cx="7848600" cy="12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3657600"/>
            <a:ext cx="6858000" cy="78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BulkWrite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BulkWrite</a:t>
            </a:r>
            <a:r>
              <a:rPr lang="en-US" dirty="0"/>
              <a:t> and </a:t>
            </a:r>
            <a:r>
              <a:rPr lang="en-US" dirty="0" err="1"/>
              <a:t>BulkWriteAsync</a:t>
            </a:r>
            <a:endParaRPr lang="en-US" dirty="0"/>
          </a:p>
          <a:p>
            <a:pPr lvl="1"/>
            <a:r>
              <a:rPr lang="en-US" dirty="0"/>
              <a:t>Uses </a:t>
            </a:r>
            <a:r>
              <a:rPr lang="en-US" dirty="0" err="1"/>
              <a:t>WriteModel</a:t>
            </a:r>
            <a:endParaRPr lang="en-US" dirty="0"/>
          </a:p>
          <a:p>
            <a:pPr lvl="2"/>
            <a:r>
              <a:rPr lang="en-US" dirty="0" err="1"/>
              <a:t>InsertOneModel</a:t>
            </a:r>
            <a:endParaRPr lang="en-US" dirty="0"/>
          </a:p>
          <a:p>
            <a:pPr lvl="2"/>
            <a:r>
              <a:rPr lang="en-US" dirty="0" err="1"/>
              <a:t>DeleteOneModel</a:t>
            </a:r>
            <a:endParaRPr lang="en-US" dirty="0"/>
          </a:p>
          <a:p>
            <a:pPr lvl="2"/>
            <a:r>
              <a:rPr lang="en-US" dirty="0" err="1"/>
              <a:t>DeleteManyModel</a:t>
            </a:r>
            <a:endParaRPr lang="en-US" dirty="0"/>
          </a:p>
          <a:p>
            <a:pPr lvl="2"/>
            <a:r>
              <a:rPr lang="en-US" dirty="0" err="1"/>
              <a:t>UpdateOneModel</a:t>
            </a:r>
            <a:endParaRPr lang="en-US" dirty="0"/>
          </a:p>
          <a:p>
            <a:pPr lvl="2"/>
            <a:r>
              <a:rPr lang="en-US" dirty="0" err="1"/>
              <a:t>UpdateManyModelModel</a:t>
            </a:r>
            <a:endParaRPr lang="en-US" dirty="0"/>
          </a:p>
          <a:p>
            <a:pPr lvl="2"/>
            <a:r>
              <a:rPr lang="en-US" dirty="0" err="1"/>
              <a:t>ReplaceOneModel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0773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CustomAttributes</a:t>
            </a:r>
            <a:endParaRPr lang="en-US" dirty="0"/>
          </a:p>
          <a:p>
            <a:r>
              <a:rPr lang="en-US" dirty="0" err="1"/>
              <a:t>BsonClassMap</a:t>
            </a:r>
            <a:r>
              <a:rPr lang="en-US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14750"/>
            <a:ext cx="70580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 (Query) Data in C#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FilterDefinitionBuilder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4648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52800"/>
            <a:ext cx="91440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181600"/>
            <a:ext cx="8763000" cy="101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304800"/>
            <a:ext cx="87573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95400"/>
            <a:ext cx="8686800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Projecting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Return just a subset of data for a given query. </a:t>
            </a:r>
          </a:p>
          <a:p>
            <a:pPr lvl="1"/>
            <a:r>
              <a:rPr lang="en-US" dirty="0"/>
              <a:t>This is called  a projection of data </a:t>
            </a:r>
          </a:p>
          <a:p>
            <a:r>
              <a:rPr lang="en-US" dirty="0"/>
              <a:t>Main entry point for the projections is the </a:t>
            </a:r>
            <a:r>
              <a:rPr lang="en-US" b="1" dirty="0"/>
              <a:t>Builders object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152775"/>
            <a:ext cx="91440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Projection defined as strongly typed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6010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Async version of the strongly typed projection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Data (File Handling) in C#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GridFS</a:t>
            </a:r>
            <a:r>
              <a:rPr lang="en-US" dirty="0"/>
              <a:t> is a MongoDB specification and a way of storing binary information larger than the maximum document size </a:t>
            </a:r>
          </a:p>
          <a:p>
            <a:r>
              <a:rPr lang="en-US" dirty="0"/>
              <a:t>GridFS It is kind of a file system to store files </a:t>
            </a:r>
          </a:p>
          <a:p>
            <a:r>
              <a:rPr lang="en-US" dirty="0"/>
              <a:t>GridFS divides a file into parts called </a:t>
            </a:r>
            <a:r>
              <a:rPr lang="en-US" b="1" i="1" dirty="0"/>
              <a:t>chunks </a:t>
            </a:r>
          </a:p>
          <a:p>
            <a:pPr lvl="1"/>
            <a:r>
              <a:rPr lang="en-US" dirty="0"/>
              <a:t>Each chunk is a separate document </a:t>
            </a:r>
          </a:p>
          <a:p>
            <a:pPr lvl="1"/>
            <a:r>
              <a:rPr lang="en-US" dirty="0"/>
              <a:t>255 kilobytes of data. </a:t>
            </a:r>
          </a:p>
          <a:p>
            <a:r>
              <a:rPr lang="en-US" dirty="0"/>
              <a:t>When the file is downloaded (retrieved) from GridFS</a:t>
            </a:r>
            <a:r>
              <a:rPr lang="en-US" b="1" dirty="0"/>
              <a:t>, the original content is reassembled.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GridFS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Built in Collections</a:t>
            </a:r>
          </a:p>
          <a:p>
            <a:pPr lvl="1"/>
            <a:r>
              <a:rPr lang="en-US" dirty="0" err="1"/>
              <a:t>Fs.files</a:t>
            </a:r>
            <a:endParaRPr lang="en-US" dirty="0"/>
          </a:p>
          <a:p>
            <a:pPr lvl="2"/>
            <a:r>
              <a:rPr lang="en-US" dirty="0"/>
              <a:t>store the file’s metadata </a:t>
            </a:r>
          </a:p>
          <a:p>
            <a:pPr lvl="1"/>
            <a:r>
              <a:rPr lang="en-US" dirty="0" err="1"/>
              <a:t>fs.chunks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Store the chunks</a:t>
            </a:r>
          </a:p>
          <a:p>
            <a:pPr lvl="2"/>
            <a:r>
              <a:rPr lang="en-US" dirty="0"/>
              <a:t>each chunk is identified by its unique </a:t>
            </a:r>
            <a:r>
              <a:rPr lang="en-US" b="1" dirty="0"/>
              <a:t>_id</a:t>
            </a:r>
          </a:p>
          <a:p>
            <a:r>
              <a:rPr lang="en-US" dirty="0"/>
              <a:t>The </a:t>
            </a:r>
            <a:r>
              <a:rPr lang="en-US" b="1" dirty="0" err="1"/>
              <a:t>fs.files</a:t>
            </a:r>
            <a:r>
              <a:rPr lang="en-US" dirty="0"/>
              <a:t> acts as a </a:t>
            </a:r>
            <a:r>
              <a:rPr lang="en-US" b="1" dirty="0"/>
              <a:t>parent document</a:t>
            </a:r>
            <a:r>
              <a:rPr lang="en-US" dirty="0"/>
              <a:t>. The </a:t>
            </a:r>
            <a:r>
              <a:rPr lang="en-US" b="1" dirty="0"/>
              <a:t>files_id</a:t>
            </a:r>
            <a:r>
              <a:rPr lang="en-US" dirty="0"/>
              <a:t> assigned to a chunk holds a reference to its parent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09800"/>
            <a:ext cx="85248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GridFs</a:t>
            </a:r>
            <a:r>
              <a:rPr lang="en-US" dirty="0"/>
              <a:t> – C#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 err="1"/>
              <a:t>GridFSBucket</a:t>
            </a:r>
            <a:r>
              <a:rPr lang="en-US" dirty="0"/>
              <a:t> in order to interact with the underlying GridFS system </a:t>
            </a:r>
          </a:p>
          <a:p>
            <a:r>
              <a:rPr lang="en-US" dirty="0"/>
              <a:t>Install the </a:t>
            </a:r>
            <a:r>
              <a:rPr lang="en-US" b="1" dirty="0" err="1"/>
              <a:t>MongoDB.Driver.GridFS</a:t>
            </a:r>
            <a:r>
              <a:rPr lang="en-US" b="1" dirty="0"/>
              <a:t> </a:t>
            </a:r>
            <a:r>
              <a:rPr lang="en-US" dirty="0"/>
              <a:t>package from </a:t>
            </a:r>
            <a:r>
              <a:rPr lang="en-US" dirty="0" err="1"/>
              <a:t>NuGet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Install-Package </a:t>
            </a:r>
            <a:r>
              <a:rPr lang="en-US" dirty="0" err="1"/>
              <a:t>MongoDB.Driver.GridFS</a:t>
            </a:r>
            <a:r>
              <a:rPr lang="en-US" dirty="0"/>
              <a:t> -Version 2.5.0</a:t>
            </a:r>
          </a:p>
          <a:p>
            <a:r>
              <a:rPr lang="en-US" dirty="0"/>
              <a:t>Uploading files </a:t>
            </a:r>
          </a:p>
          <a:p>
            <a:pPr lvl="1"/>
            <a:r>
              <a:rPr lang="en-US" dirty="0"/>
              <a:t>specifying the </a:t>
            </a:r>
            <a:r>
              <a:rPr lang="en-US" b="1" dirty="0"/>
              <a:t>location</a:t>
            </a:r>
            <a:r>
              <a:rPr lang="en-US" dirty="0"/>
              <a:t> on the disk</a:t>
            </a:r>
          </a:p>
          <a:p>
            <a:pPr lvl="1"/>
            <a:r>
              <a:rPr lang="en-US" dirty="0"/>
              <a:t>submitting the data to a </a:t>
            </a:r>
            <a:r>
              <a:rPr lang="en-US" b="1" dirty="0"/>
              <a:t>Stream object that the driver supplies.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&gt;</a:t>
            </a:r>
            <a:r>
              <a:rPr lang="en-US" dirty="0" err="1"/>
              <a:t>db.fs.files.find</a:t>
            </a:r>
            <a:r>
              <a:rPr lang="en-US" dirty="0"/>
              <a:t>()</a:t>
            </a:r>
          </a:p>
          <a:p>
            <a:r>
              <a:rPr lang="en-US" dirty="0"/>
              <a:t>&gt;</a:t>
            </a:r>
            <a:r>
              <a:rPr lang="en-US" dirty="0" err="1"/>
              <a:t>db.fs.chunks.find</a:t>
            </a:r>
            <a:r>
              <a:rPr lang="en-US" dirty="0"/>
              <a:t>()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52800"/>
            <a:ext cx="91440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Uploading files from a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Download as </a:t>
            </a:r>
            <a:r>
              <a:rPr lang="en-US" b="1" dirty="0"/>
              <a:t>Byte Array</a:t>
            </a:r>
          </a:p>
          <a:p>
            <a:r>
              <a:rPr lang="en-US" dirty="0"/>
              <a:t>Receiving back a </a:t>
            </a:r>
            <a:r>
              <a:rPr lang="en-US" b="1" dirty="0"/>
              <a:t>Stream object from the driver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124200"/>
            <a:ext cx="84867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DownloadAsBytes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DownloadBytes</a:t>
            </a:r>
            <a:r>
              <a:rPr lang="en-US" dirty="0"/>
              <a:t> By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92678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 to a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90500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to a stream By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09800"/>
            <a:ext cx="91440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and Restore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676400"/>
            <a:ext cx="87725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3962400"/>
            <a:ext cx="88773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(ACID)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6677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INDEXING RULES</a:t>
            </a:r>
          </a:p>
          <a:p>
            <a:r>
              <a:rPr lang="en-US" sz="3200" dirty="0"/>
              <a:t>Indexes significantly reduce the amount of work required to fetch documents. </a:t>
            </a:r>
          </a:p>
          <a:p>
            <a:r>
              <a:rPr lang="en-US" sz="3200" dirty="0"/>
              <a:t>Without the proper indexes, the only way to satisfy a query is to scan all documents linearly until the query conditions are met. </a:t>
            </a:r>
          </a:p>
          <a:p>
            <a:r>
              <a:rPr lang="en-US" sz="3200" dirty="0"/>
              <a:t>Only one single-key index will be used to resolve a query</a:t>
            </a:r>
          </a:p>
          <a:p>
            <a:r>
              <a:rPr lang="en-US" sz="3200" dirty="0"/>
              <a:t>if you have a compound index on a-b, then a second index on a alone will be redundant, but not one on b.</a:t>
            </a:r>
          </a:p>
          <a:p>
            <a:r>
              <a:rPr lang="en-US" sz="2800" dirty="0"/>
              <a:t>The order of keys in a compound index matters</a:t>
            </a:r>
            <a:endParaRPr lang="en-US" sz="32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single-key index</a:t>
            </a:r>
          </a:p>
          <a:p>
            <a:pPr lvl="1"/>
            <a:r>
              <a:rPr lang="en-US" dirty="0"/>
              <a:t>Each entry in the index corresponds to a single value from each of the documents indexed.</a:t>
            </a:r>
          </a:p>
          <a:p>
            <a:r>
              <a:rPr lang="en-US" dirty="0"/>
              <a:t>COMPOUND-KEY INDEXES</a:t>
            </a:r>
          </a:p>
          <a:p>
            <a:pPr lvl="1"/>
            <a:r>
              <a:rPr lang="en-US" dirty="0"/>
              <a:t>query on more than one attribute</a:t>
            </a:r>
          </a:p>
          <a:p>
            <a:pPr lvl="1"/>
            <a:r>
              <a:rPr lang="en-US" dirty="0"/>
              <a:t>A compound index is a single index where each entry is composed of more than one key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800600"/>
            <a:ext cx="69437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5410200" cy="17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962400"/>
            <a:ext cx="39719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1524000"/>
            <a:ext cx="36766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04800" y="373380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 a general rule, a query where one term demands an exact match and another specifies a range requires a compound</a:t>
            </a:r>
          </a:p>
          <a:p>
            <a:r>
              <a:rPr lang="en-US" sz="2400" dirty="0"/>
              <a:t>index where the range key comes second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in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UNIQUE INDEXES</a:t>
            </a:r>
          </a:p>
          <a:p>
            <a:pPr lvl="1"/>
            <a:r>
              <a:rPr lang="en-US" dirty="0"/>
              <a:t>Unique indexes enforce uniqueness across all their entries</a:t>
            </a:r>
          </a:p>
          <a:p>
            <a:pPr lvl="1"/>
            <a:r>
              <a:rPr lang="en-US" dirty="0" err="1"/>
              <a:t>db.users.createIndex</a:t>
            </a:r>
            <a:r>
              <a:rPr lang="en-US" dirty="0"/>
              <a:t>({username: 1}, {unique: true})</a:t>
            </a:r>
          </a:p>
          <a:p>
            <a:r>
              <a:rPr lang="en-US" dirty="0"/>
              <a:t>Sparse Indexes</a:t>
            </a:r>
          </a:p>
          <a:p>
            <a:pPr lvl="1"/>
            <a:r>
              <a:rPr lang="en-US" dirty="0" err="1"/>
              <a:t>db.ensureIndex</a:t>
            </a:r>
            <a:r>
              <a:rPr lang="en-US" dirty="0"/>
              <a:t>({"email" : 1}, {"unique" : </a:t>
            </a:r>
            <a:r>
              <a:rPr lang="en-US" b="1" dirty="0"/>
              <a:t>true, "sparse" : true})</a:t>
            </a:r>
            <a:endParaRPr lang="en-US" dirty="0"/>
          </a:p>
          <a:p>
            <a:r>
              <a:rPr lang="en-US" dirty="0"/>
              <a:t>MULTIKEY INDEXES</a:t>
            </a:r>
          </a:p>
          <a:p>
            <a:pPr lvl="1"/>
            <a:r>
              <a:rPr lang="en-US" dirty="0" err="1"/>
              <a:t>db.values.createIndex</a:t>
            </a:r>
            <a:r>
              <a:rPr lang="en-US" dirty="0"/>
              <a:t>({open: 1, close: 1})</a:t>
            </a:r>
          </a:p>
          <a:p>
            <a:r>
              <a:rPr lang="en-US" dirty="0"/>
              <a:t>DEFRAGMENTING</a:t>
            </a:r>
          </a:p>
          <a:p>
            <a:pPr lvl="1"/>
            <a:r>
              <a:rPr lang="en-US" dirty="0" err="1"/>
              <a:t>db.values.reIndex</a:t>
            </a:r>
            <a:r>
              <a:rPr lang="en-US" dirty="0"/>
              <a:t>();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unique indexes count null as a value</a:t>
            </a:r>
          </a:p>
          <a:p>
            <a:pPr lvl="1"/>
            <a:r>
              <a:rPr lang="en-US" dirty="0"/>
              <a:t>Collection cannot have a unique index with more than one document missing the key</a:t>
            </a:r>
          </a:p>
          <a:p>
            <a:r>
              <a:rPr lang="en-US" dirty="0"/>
              <a:t>How to enforce the unique index only if the key exists</a:t>
            </a:r>
          </a:p>
          <a:p>
            <a:r>
              <a:rPr lang="en-US" dirty="0"/>
              <a:t>Sparse indexes do not necessarily have to be unique</a:t>
            </a:r>
          </a:p>
          <a:p>
            <a:pPr lvl="1"/>
            <a:r>
              <a:rPr lang="en-US" dirty="0"/>
              <a:t>If you have a field that may or may not exist but must be unique when it does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db.setProfilingLevel</a:t>
            </a:r>
            <a:r>
              <a:rPr lang="en-US" dirty="0"/>
              <a:t>(2)</a:t>
            </a:r>
          </a:p>
          <a:p>
            <a:r>
              <a:rPr lang="en-US" dirty="0" err="1"/>
              <a:t>db.setProfilingLevel</a:t>
            </a:r>
            <a:r>
              <a:rPr lang="en-US" dirty="0"/>
              <a:t>(1, 50)</a:t>
            </a:r>
          </a:p>
          <a:p>
            <a:r>
              <a:rPr lang="en-US" dirty="0"/>
              <a:t>Profiling Results</a:t>
            </a:r>
          </a:p>
          <a:p>
            <a:pPr lvl="1"/>
            <a:r>
              <a:rPr lang="en-US" dirty="0"/>
              <a:t>stored in a special capped collection called </a:t>
            </a:r>
            <a:r>
              <a:rPr lang="en-US" dirty="0" err="1"/>
              <a:t>system.profile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system.profile</a:t>
            </a:r>
            <a:r>
              <a:rPr lang="en-US" dirty="0"/>
              <a:t> collection is allocated 128 KB</a:t>
            </a:r>
          </a:p>
          <a:p>
            <a:pPr lvl="1"/>
            <a:r>
              <a:rPr lang="en-US" dirty="0" err="1"/>
              <a:t>db.system.profile.find</a:t>
            </a:r>
            <a:r>
              <a:rPr lang="en-US" dirty="0"/>
              <a:t>({</a:t>
            </a:r>
            <a:r>
              <a:rPr lang="en-US" dirty="0" err="1"/>
              <a:t>millis</a:t>
            </a:r>
            <a:r>
              <a:rPr lang="en-US" dirty="0"/>
              <a:t>: {$</a:t>
            </a:r>
            <a:r>
              <a:rPr lang="en-US" dirty="0" err="1"/>
              <a:t>gt</a:t>
            </a:r>
            <a:r>
              <a:rPr lang="en-US" dirty="0"/>
              <a:t>: 150}})</a:t>
            </a:r>
          </a:p>
          <a:p>
            <a:pPr lvl="1"/>
            <a:r>
              <a:rPr lang="en-US" dirty="0" err="1"/>
              <a:t>db.system.profile.find</a:t>
            </a:r>
            <a:r>
              <a:rPr lang="en-US" dirty="0"/>
              <a:t>().sort({$natural: -1}).limit(5).pretty()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Query optimization is always application-specific</a:t>
            </a:r>
          </a:p>
          <a:p>
            <a:r>
              <a:rPr lang="en-US" dirty="0"/>
              <a:t>Make a habit of profiling and explaining your queries</a:t>
            </a:r>
          </a:p>
          <a:p>
            <a:r>
              <a:rPr lang="en-US" dirty="0"/>
              <a:t>Indexes are incredibly useful but carry a cost—they make writes slower</a:t>
            </a:r>
          </a:p>
          <a:p>
            <a:r>
              <a:rPr lang="en-US" dirty="0"/>
              <a:t>MongoDB generally uses only one index in a query, so queries on multiple fields require compound indexes to be efficient</a:t>
            </a:r>
          </a:p>
          <a:p>
            <a:r>
              <a:rPr lang="en-US" dirty="0"/>
              <a:t>Order matters when you declare compound indexes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should plan for, and avoid, expensive queries. Use </a:t>
            </a:r>
            <a:r>
              <a:rPr lang="en-US" dirty="0" err="1"/>
              <a:t>MongoDB’s</a:t>
            </a:r>
            <a:r>
              <a:rPr lang="en-US" dirty="0"/>
              <a:t> explain command, its expensive query logs, and its profiler to discover queries that should be optimized.</a:t>
            </a:r>
          </a:p>
          <a:p>
            <a:r>
              <a:rPr lang="en-US" dirty="0"/>
              <a:t>Optimize queries by reducing the number of documents scanned. The explain command is immensely useful for discovering what a query is doing; use it as a guide for optimization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We recommend that every production deployment of MongoDB where data protection is critical should use a replica set. Failing that, frequent backups are especially essential.</a:t>
            </a:r>
          </a:p>
          <a:p>
            <a:r>
              <a:rPr lang="en-US" sz="2000" dirty="0"/>
              <a:t> A replica set should include at least three members, though one of these can be an arbiter.</a:t>
            </a:r>
          </a:p>
          <a:p>
            <a:r>
              <a:rPr lang="en-US" sz="2000" dirty="0"/>
              <a:t>Data isn’t considered committed until it has been written to a majority of replica set members. In a failure scenario, if a majority of members remain they’ll continue to accept writes. Writes that haven’t reached a majority of members in this situation will be placed in the rollback data directory and must be handled manually.</a:t>
            </a:r>
          </a:p>
          <a:p>
            <a:r>
              <a:rPr lang="en-US" sz="2000" dirty="0"/>
              <a:t>If a replica set secondary is down for a period of time, and the changes made to the database don’t fit into </a:t>
            </a:r>
            <a:r>
              <a:rPr lang="en-US" sz="2000" dirty="0" err="1"/>
              <a:t>MongoDB’s</a:t>
            </a:r>
            <a:r>
              <a:rPr lang="en-US" sz="2000" dirty="0"/>
              <a:t> </a:t>
            </a:r>
            <a:r>
              <a:rPr lang="en-US" sz="2000" dirty="0" err="1"/>
              <a:t>oplog</a:t>
            </a:r>
            <a:r>
              <a:rPr lang="en-US" sz="2000" dirty="0"/>
              <a:t>, this node will be unable to catch up and must be </a:t>
            </a:r>
            <a:r>
              <a:rPr lang="en-US" sz="2000" dirty="0" err="1"/>
              <a:t>resynced</a:t>
            </a:r>
            <a:r>
              <a:rPr lang="en-US" sz="2000" dirty="0"/>
              <a:t> from scratch. To avoid this, try to minimize the downtime of your </a:t>
            </a:r>
            <a:r>
              <a:rPr lang="en-US" sz="2000" dirty="0" err="1"/>
              <a:t>secondaries</a:t>
            </a:r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3593</TotalTime>
  <Words>2465</Words>
  <Application>Microsoft Office PowerPoint</Application>
  <PresentationFormat>On-screen Show (4:3)</PresentationFormat>
  <Paragraphs>338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Calibri</vt:lpstr>
      <vt:lpstr>Tw Cen MT</vt:lpstr>
      <vt:lpstr>Wingdings</vt:lpstr>
      <vt:lpstr>Wingdings 2</vt:lpstr>
      <vt:lpstr>Median</vt:lpstr>
      <vt:lpstr>MONGO-Db</vt:lpstr>
      <vt:lpstr>What is NoSql</vt:lpstr>
      <vt:lpstr>Benefits of NoSql</vt:lpstr>
      <vt:lpstr>PowerPoint Presentation</vt:lpstr>
      <vt:lpstr>PowerPoint Presentation</vt:lpstr>
      <vt:lpstr>Categories of NoSql</vt:lpstr>
      <vt:lpstr>Types of NoSql</vt:lpstr>
      <vt:lpstr>Comparison</vt:lpstr>
      <vt:lpstr>RDBMS (ACID) </vt:lpstr>
      <vt:lpstr>Cap Theorem</vt:lpstr>
      <vt:lpstr>Cap </vt:lpstr>
      <vt:lpstr>CAP</vt:lpstr>
      <vt:lpstr>BASE</vt:lpstr>
      <vt:lpstr>MongoDB Overview</vt:lpstr>
      <vt:lpstr>Challenges</vt:lpstr>
      <vt:lpstr>What is MongoDB</vt:lpstr>
      <vt:lpstr>What is MongoDB ?</vt:lpstr>
      <vt:lpstr>Key Features Of MongoDB</vt:lpstr>
      <vt:lpstr>MongoDB Features</vt:lpstr>
      <vt:lpstr>MongoDB Package Components</vt:lpstr>
      <vt:lpstr>MongoDB Package Tools</vt:lpstr>
      <vt:lpstr>MongoDB</vt:lpstr>
      <vt:lpstr>MongoDB Server</vt:lpstr>
      <vt:lpstr>MongoDB Data Structure Org</vt:lpstr>
      <vt:lpstr>MongoDB Collection</vt:lpstr>
      <vt:lpstr>MongoDB Document</vt:lpstr>
      <vt:lpstr>Document Database</vt:lpstr>
      <vt:lpstr>RDBMS Anology With MongoDB</vt:lpstr>
      <vt:lpstr>JSON</vt:lpstr>
      <vt:lpstr>JSON</vt:lpstr>
      <vt:lpstr>PowerPoint Presentation</vt:lpstr>
      <vt:lpstr>BSON</vt:lpstr>
      <vt:lpstr>MongoDB through the -Mongo Shell</vt:lpstr>
      <vt:lpstr>MongoDB Storage Engine</vt:lpstr>
      <vt:lpstr>Databases, collections, and documents</vt:lpstr>
      <vt:lpstr>Inseting a Document</vt:lpstr>
      <vt:lpstr>primary key </vt:lpstr>
      <vt:lpstr>Update Documents</vt:lpstr>
      <vt:lpstr>Updating documents</vt:lpstr>
      <vt:lpstr>PASS A QUERY PREDICATE</vt:lpstr>
      <vt:lpstr>AND – OR Operation</vt:lpstr>
      <vt:lpstr>Creating and querying with indexes</vt:lpstr>
      <vt:lpstr>PowerPoint Presentation</vt:lpstr>
      <vt:lpstr>Collections</vt:lpstr>
      <vt:lpstr>Capped Collection</vt:lpstr>
      <vt:lpstr>Capped Collection Usage</vt:lpstr>
      <vt:lpstr>TTL Collection</vt:lpstr>
      <vt:lpstr>SYSTEM COLLECTIONS</vt:lpstr>
      <vt:lpstr>Aggregation framework is MongoDB’s</vt:lpstr>
      <vt:lpstr>Aggregation Pipeline Operations</vt:lpstr>
      <vt:lpstr>PowerPoint Presentation</vt:lpstr>
      <vt:lpstr>Example aggregation framework pipeline</vt:lpstr>
      <vt:lpstr>Examples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 pipeline options</vt:lpstr>
      <vt:lpstr>Aggregation in C#</vt:lpstr>
      <vt:lpstr>Aggregation by pre-filtering the data to be grouped </vt:lpstr>
      <vt:lpstr>Understanding aggregation pipeline performance</vt:lpstr>
      <vt:lpstr>Connecting to the database (C#)</vt:lpstr>
      <vt:lpstr>Authentication</vt:lpstr>
      <vt:lpstr>Referencing a database </vt:lpstr>
      <vt:lpstr>Working with collections </vt:lpstr>
      <vt:lpstr>BulkWrite</vt:lpstr>
      <vt:lpstr>PowerPoint Presentation</vt:lpstr>
      <vt:lpstr>Object Mapping</vt:lpstr>
      <vt:lpstr>Find (Query) Data in C# </vt:lpstr>
      <vt:lpstr>FilterDefinitionBuilder</vt:lpstr>
      <vt:lpstr>PowerPoint Presentation</vt:lpstr>
      <vt:lpstr>Projecting data </vt:lpstr>
      <vt:lpstr>Projection defined as strongly typed Object </vt:lpstr>
      <vt:lpstr>Async version of the strongly typed projection definition </vt:lpstr>
      <vt:lpstr>Binary Data (File Handling) in C# </vt:lpstr>
      <vt:lpstr>GridFS </vt:lpstr>
      <vt:lpstr>GridFs</vt:lpstr>
      <vt:lpstr>GridFs – C#</vt:lpstr>
      <vt:lpstr>Uploading File</vt:lpstr>
      <vt:lpstr>PowerPoint Presentation</vt:lpstr>
      <vt:lpstr>Uploading files from a stream</vt:lpstr>
      <vt:lpstr>Downloading files</vt:lpstr>
      <vt:lpstr>DownloadAsBytes</vt:lpstr>
      <vt:lpstr>DownloadBytes By Name</vt:lpstr>
      <vt:lpstr>Download to a stream</vt:lpstr>
      <vt:lpstr>Download to a stream By Name</vt:lpstr>
      <vt:lpstr>Back Up and Restore</vt:lpstr>
      <vt:lpstr>Indexing and Query Optimization</vt:lpstr>
      <vt:lpstr>Index Types</vt:lpstr>
      <vt:lpstr>PowerPoint Presentation</vt:lpstr>
      <vt:lpstr>Indexing in MongoDb</vt:lpstr>
      <vt:lpstr>Sparse Indexes</vt:lpstr>
      <vt:lpstr>USING THE PROFILER</vt:lpstr>
      <vt:lpstr>Summary</vt:lpstr>
      <vt:lpstr>PowerPoint Presentation</vt:lpstr>
      <vt:lpstr>Replication </vt:lpstr>
      <vt:lpstr>Summary</vt:lpstr>
      <vt:lpstr>PowerPoint Presentation</vt:lpstr>
      <vt:lpstr>MongoDB Limits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Venu</dc:creator>
  <cp:lastModifiedBy>Venugopal Krishna Murthy Rao</cp:lastModifiedBy>
  <cp:revision>22</cp:revision>
  <dcterms:created xsi:type="dcterms:W3CDTF">2017-12-02T15:29:26Z</dcterms:created>
  <dcterms:modified xsi:type="dcterms:W3CDTF">2021-07-30T03:59:03Z</dcterms:modified>
</cp:coreProperties>
</file>